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726" r:id="rId2"/>
    <p:sldId id="2148" r:id="rId3"/>
    <p:sldId id="2147" r:id="rId4"/>
    <p:sldId id="1223" r:id="rId5"/>
    <p:sldId id="1296" r:id="rId6"/>
    <p:sldId id="1297" r:id="rId7"/>
    <p:sldId id="2138" r:id="rId8"/>
    <p:sldId id="1213" r:id="rId9"/>
    <p:sldId id="1298" r:id="rId10"/>
    <p:sldId id="1299" r:id="rId11"/>
    <p:sldId id="1301" r:id="rId12"/>
    <p:sldId id="1304" r:id="rId13"/>
    <p:sldId id="1215" r:id="rId14"/>
    <p:sldId id="2152" r:id="rId15"/>
    <p:sldId id="2154" r:id="rId16"/>
    <p:sldId id="2155" r:id="rId17"/>
    <p:sldId id="2156" r:id="rId18"/>
    <p:sldId id="2157" r:id="rId19"/>
    <p:sldId id="1224" r:id="rId20"/>
    <p:sldId id="1225" r:id="rId21"/>
    <p:sldId id="1226" r:id="rId22"/>
    <p:sldId id="2166" r:id="rId23"/>
    <p:sldId id="2158" r:id="rId24"/>
    <p:sldId id="2159" r:id="rId25"/>
    <p:sldId id="2163" r:id="rId26"/>
    <p:sldId id="2161" r:id="rId27"/>
    <p:sldId id="2162" r:id="rId28"/>
    <p:sldId id="2164" r:id="rId29"/>
    <p:sldId id="2165" r:id="rId30"/>
    <p:sldId id="2167" r:id="rId31"/>
    <p:sldId id="21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4660"/>
  </p:normalViewPr>
  <p:slideViewPr>
    <p:cSldViewPr snapToGrid="0">
      <p:cViewPr varScale="1">
        <p:scale>
          <a:sx n="65" d="100"/>
          <a:sy n="65" d="100"/>
        </p:scale>
        <p:origin x="1028" y="56"/>
      </p:cViewPr>
      <p:guideLst/>
    </p:cSldViewPr>
  </p:slideViewPr>
  <p:notesTextViewPr>
    <p:cViewPr>
      <p:scale>
        <a:sx n="1" d="1"/>
        <a:sy n="1" d="1"/>
      </p:scale>
      <p:origin x="0" y="0"/>
    </p:cViewPr>
  </p:notesTextViewPr>
  <p:sorterViewPr>
    <p:cViewPr varScale="1">
      <p:scale>
        <a:sx n="100" d="100"/>
        <a:sy n="100" d="100"/>
      </p:scale>
      <p:origin x="0" y="-5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9/21/2023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anvas.clarku.edu/courses/9287/modules/items/495083"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dpi.com/2073-4441/13/16/2286" TargetMode="External"/><Relationship Id="rId2" Type="http://schemas.openxmlformats.org/officeDocument/2006/relationships/hyperlink" Target="https://wiki.gis-lab.info/w/Landscape_change_analysis_with_MOLUSCE_-_methods_and_algorithms#Validation"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dpi.com/2073-4441/13/16/2286" TargetMode="External"/><Relationship Id="rId2" Type="http://schemas.openxmlformats.org/officeDocument/2006/relationships/hyperlink" Target="https://wiki.gis-lab.info/w/Landscape_change_analysis_with_MOLUSCE_-_methods_and_algorithms#Valida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September 20</a:t>
            </a:r>
          </a:p>
          <a:p>
            <a:pPr marL="457200" lvl="1" indent="0">
              <a:buNone/>
            </a:pPr>
            <a:r>
              <a:rPr lang="en-US" dirty="0"/>
              <a:t>Discuss some vocabulary and concepts</a:t>
            </a:r>
          </a:p>
          <a:p>
            <a:pPr marL="457200" lvl="1" indent="0">
              <a:buNone/>
            </a:pPr>
            <a:r>
              <a:rPr lang="en-US" dirty="0"/>
              <a:t>Get instructions for Assignment 3</a:t>
            </a:r>
          </a:p>
          <a:p>
            <a:pPr marL="457200" lvl="1" indent="0">
              <a:buNone/>
            </a:pPr>
            <a:r>
              <a:rPr lang="en-US" dirty="0"/>
              <a:t>Work </a:t>
            </a:r>
            <a:r>
              <a:rPr lang="en-US"/>
              <a:t>on Assignment </a:t>
            </a:r>
            <a:r>
              <a:rPr lang="en-US" dirty="0"/>
              <a:t>3</a:t>
            </a:r>
          </a:p>
          <a:p>
            <a:pPr marL="457200" lvl="1" indent="0">
              <a:buNone/>
            </a:pPr>
            <a:r>
              <a:rPr lang="en-US" dirty="0"/>
              <a:t>Read Chapters 2 &amp; 3 of Metrics That Make a Difference </a:t>
            </a:r>
          </a:p>
          <a:p>
            <a:pPr marL="457200" lvl="1" indent="0">
              <a:buNone/>
            </a:pPr>
            <a:r>
              <a:rPr lang="en-US" dirty="0"/>
              <a:t>Read </a:t>
            </a:r>
            <a:r>
              <a:rPr lang="en-US" dirty="0">
                <a:hlinkClick r:id="rId2" tooltip="The total operating characteristic to measure diagnostic ability for multiple thresholds"/>
              </a:rPr>
              <a:t>The total operating characteristic to measure diagnostic ability for multiple thresholds </a:t>
            </a:r>
            <a:endParaRPr lang="en-US" dirty="0"/>
          </a:p>
          <a:p>
            <a:pPr marL="0" indent="0">
              <a:buNone/>
            </a:pPr>
            <a:r>
              <a:rPr lang="en-US" dirty="0"/>
              <a:t>September 25</a:t>
            </a:r>
          </a:p>
          <a:p>
            <a:pPr marL="457200" lvl="1" indent="0">
              <a:buNone/>
            </a:pPr>
            <a:r>
              <a:rPr lang="en-US" dirty="0"/>
              <a:t>Discuss Assignment 3</a:t>
            </a:r>
          </a:p>
          <a:p>
            <a:pPr marL="0" indent="0">
              <a:buNone/>
            </a:pPr>
            <a:r>
              <a:rPr lang="en-US" dirty="0"/>
              <a:t>September 27</a:t>
            </a:r>
          </a:p>
          <a:p>
            <a:pPr marL="457200" lvl="1" indent="0">
              <a:buNone/>
            </a:pPr>
            <a:r>
              <a:rPr lang="en-US" dirty="0"/>
              <a:t>Submit Assignment 3 by 4pm on Canvas</a:t>
            </a:r>
          </a:p>
          <a:p>
            <a:pPr marL="457200" lvl="1" indent="0">
              <a:buNone/>
            </a:pPr>
            <a:r>
              <a:rPr lang="en-US" dirty="0"/>
              <a:t>Get instructions for 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Simulated 1999 Run 1 is 93.1 % correct</a:t>
            </a:r>
          </a:p>
        </p:txBody>
      </p:sp>
      <p:pic>
        <p:nvPicPr>
          <p:cNvPr id="5" name="Content Placeholder 4"/>
          <p:cNvPicPr>
            <a:picLocks noGrp="1" noChangeAspect="1"/>
          </p:cNvPicPr>
          <p:nvPr>
            <p:ph idx="1"/>
          </p:nvPr>
        </p:nvPicPr>
        <p:blipFill>
          <a:blip r:embed="rId2"/>
          <a:stretch>
            <a:fillRect/>
          </a:stretch>
        </p:blipFill>
        <p:spPr>
          <a:xfrm>
            <a:off x="2484511" y="744639"/>
            <a:ext cx="6928995" cy="598170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1436829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Simulated 1999 Run 2 is 93.3 % correct</a:t>
            </a:r>
          </a:p>
        </p:txBody>
      </p:sp>
      <p:pic>
        <p:nvPicPr>
          <p:cNvPr id="5" name="Content Placeholder 4"/>
          <p:cNvPicPr>
            <a:picLocks noGrp="1" noChangeAspect="1"/>
          </p:cNvPicPr>
          <p:nvPr>
            <p:ph idx="1"/>
          </p:nvPr>
        </p:nvPicPr>
        <p:blipFill>
          <a:blip r:embed="rId2"/>
          <a:stretch>
            <a:fillRect/>
          </a:stretch>
        </p:blipFill>
        <p:spPr>
          <a:xfrm>
            <a:off x="2484512" y="744639"/>
            <a:ext cx="6919370" cy="5973397"/>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105985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Reference 1985 is 96 % correct, why?</a:t>
            </a:r>
          </a:p>
        </p:txBody>
      </p:sp>
      <p:pic>
        <p:nvPicPr>
          <p:cNvPr id="5" name="Content Placeholder 4"/>
          <p:cNvPicPr>
            <a:picLocks noGrp="1" noChangeAspect="1"/>
          </p:cNvPicPr>
          <p:nvPr>
            <p:ph idx="1"/>
          </p:nvPr>
        </p:nvPicPr>
        <p:blipFill>
          <a:blip r:embed="rId2"/>
          <a:stretch>
            <a:fillRect/>
          </a:stretch>
        </p:blipFill>
        <p:spPr>
          <a:xfrm>
            <a:off x="2511078" y="744639"/>
            <a:ext cx="6873554" cy="597781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181787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Use three map CROSSTAB</a:t>
            </a:r>
          </a:p>
        </p:txBody>
      </p:sp>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pic>
        <p:nvPicPr>
          <p:cNvPr id="7" name="Content Placeholder 6">
            <a:extLst>
              <a:ext uri="{FF2B5EF4-FFF2-40B4-BE49-F238E27FC236}">
                <a16:creationId xmlns:a16="http://schemas.microsoft.com/office/drawing/2014/main" id="{DDF96107-F517-467D-87AD-8EA2C9495B13}"/>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414864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Edit the legend and colors</a:t>
            </a:r>
          </a:p>
        </p:txBody>
      </p:sp>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pic>
        <p:nvPicPr>
          <p:cNvPr id="3" name="Content Placeholder 2">
            <a:extLst>
              <a:ext uri="{FF2B5EF4-FFF2-40B4-BE49-F238E27FC236}">
                <a16:creationId xmlns:a16="http://schemas.microsoft.com/office/drawing/2014/main" id="{CD5DE666-B5DB-4D02-8D48-FACCE6DAF292}"/>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89766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96"/>
            <a:ext cx="12192000" cy="1504335"/>
          </a:xfrm>
        </p:spPr>
        <p:txBody>
          <a:bodyPr>
            <a:noAutofit/>
          </a:bodyPr>
          <a:lstStyle/>
          <a:p>
            <a:r>
              <a:rPr lang="en-US" sz="2000" dirty="0"/>
              <a:t>Which color(s) are the simulated change? </a:t>
            </a:r>
            <a:br>
              <a:rPr lang="en-US" sz="2000" dirty="0"/>
            </a:br>
            <a:r>
              <a:rPr lang="en-US" sz="2000" dirty="0"/>
              <a:t>Which color(s) are the actual change? </a:t>
            </a:r>
            <a:br>
              <a:rPr lang="en-US" sz="2000" dirty="0"/>
            </a:br>
            <a:r>
              <a:rPr lang="en-US" sz="2000" dirty="0"/>
              <a:t>Why are False Alarms larger than Misses? </a:t>
            </a:r>
            <a:br>
              <a:rPr lang="en-US" sz="2000" dirty="0"/>
            </a:br>
            <a:r>
              <a:rPr lang="en-US" sz="2000" dirty="0"/>
              <a:t>What is the result of this run’s validation? </a:t>
            </a:r>
            <a:br>
              <a:rPr lang="en-US" sz="2000" dirty="0"/>
            </a:br>
            <a:r>
              <a:rPr lang="en-US" sz="2000" dirty="0"/>
              <a:t>What is the result of </a:t>
            </a:r>
            <a:r>
              <a:rPr lang="en-US" sz="2000" dirty="0" err="1"/>
              <a:t>Geomod’s</a:t>
            </a:r>
            <a:r>
              <a:rPr lang="en-US" sz="2000" dirty="0"/>
              <a:t> verification? </a:t>
            </a:r>
            <a:endParaRPr lang="en-US" sz="3600" dirty="0">
              <a:solidFill>
                <a:srgbClr val="FF0000"/>
              </a:solidFill>
            </a:endParaRP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pic>
        <p:nvPicPr>
          <p:cNvPr id="7" name="Content Placeholder 2">
            <a:extLst>
              <a:ext uri="{FF2B5EF4-FFF2-40B4-BE49-F238E27FC236}">
                <a16:creationId xmlns:a16="http://schemas.microsoft.com/office/drawing/2014/main" id="{E08F4E23-604D-43FF-9734-F8AF51496B2F}"/>
              </a:ext>
            </a:extLst>
          </p:cNvPr>
          <p:cNvPicPr>
            <a:picLocks noGrp="1" noChangeAspect="1"/>
          </p:cNvPicPr>
          <p:nvPr>
            <p:ph idx="1"/>
          </p:nvPr>
        </p:nvPicPr>
        <p:blipFill>
          <a:blip r:embed="rId2"/>
          <a:stretch>
            <a:fillRect/>
          </a:stretch>
        </p:blipFill>
        <p:spPr>
          <a:xfrm>
            <a:off x="91750" y="1504336"/>
            <a:ext cx="7964059" cy="5217140"/>
          </a:xfrm>
          <a:prstGeom prst="rect">
            <a:avLst/>
          </a:prstGeom>
        </p:spPr>
      </p:pic>
      <p:pic>
        <p:nvPicPr>
          <p:cNvPr id="8" name="Content Placeholder 2">
            <a:extLst>
              <a:ext uri="{FF2B5EF4-FFF2-40B4-BE49-F238E27FC236}">
                <a16:creationId xmlns:a16="http://schemas.microsoft.com/office/drawing/2014/main" id="{A4B06A0A-9321-48E1-AC7B-C6EE74712498}"/>
              </a:ext>
            </a:extLst>
          </p:cNvPr>
          <p:cNvPicPr>
            <a:picLocks noChangeAspect="1"/>
          </p:cNvPicPr>
          <p:nvPr/>
        </p:nvPicPr>
        <p:blipFill rotWithShape="1">
          <a:blip r:embed="rId3"/>
          <a:srcRect l="42310" t="47811" r="26723" b="10695"/>
          <a:stretch/>
        </p:blipFill>
        <p:spPr>
          <a:xfrm>
            <a:off x="8147559" y="1504335"/>
            <a:ext cx="3952691" cy="2979214"/>
          </a:xfrm>
          <a:prstGeom prst="rect">
            <a:avLst/>
          </a:prstGeom>
        </p:spPr>
      </p:pic>
    </p:spTree>
    <p:extLst>
      <p:ext uri="{BB962C8B-B14F-4D97-AF65-F5344CB8AC3E}">
        <p14:creationId xmlns:p14="http://schemas.microsoft.com/office/powerpoint/2010/main" val="330047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96"/>
            <a:ext cx="12192000" cy="1504335"/>
          </a:xfrm>
        </p:spPr>
        <p:txBody>
          <a:bodyPr>
            <a:noAutofit/>
          </a:bodyPr>
          <a:lstStyle/>
          <a:p>
            <a:r>
              <a:rPr lang="en-US" sz="2000" dirty="0"/>
              <a:t>Which color(s) are the simulated change? </a:t>
            </a:r>
            <a:r>
              <a:rPr lang="en-US" sz="2000" dirty="0">
                <a:solidFill>
                  <a:srgbClr val="FF0000"/>
                </a:solidFill>
              </a:rPr>
              <a:t>Yellow and Red, meaning False Alarms and Hits. </a:t>
            </a:r>
            <a:br>
              <a:rPr lang="en-US" sz="2000" dirty="0"/>
            </a:br>
            <a:r>
              <a:rPr lang="en-US" sz="2000" dirty="0"/>
              <a:t>Which color(s) are the actual change? </a:t>
            </a:r>
            <a:r>
              <a:rPr lang="en-US" sz="2000" dirty="0">
                <a:solidFill>
                  <a:srgbClr val="FF0000"/>
                </a:solidFill>
              </a:rPr>
              <a:t>Green, Blue, and Red, meaning Actual Built Loss, Misses, and Hits.</a:t>
            </a:r>
            <a:br>
              <a:rPr lang="en-US" sz="2000" dirty="0"/>
            </a:br>
            <a:r>
              <a:rPr lang="en-US" sz="2000" dirty="0"/>
              <a:t>Why are False Alarms larger than Misses? </a:t>
            </a:r>
            <a:r>
              <a:rPr lang="en-US" sz="2000" dirty="0">
                <a:solidFill>
                  <a:srgbClr val="FF0000"/>
                </a:solidFill>
              </a:rPr>
              <a:t>The size of extrapolated change is larger than the size of actual change.</a:t>
            </a:r>
            <a:br>
              <a:rPr lang="en-US" sz="2000" dirty="0"/>
            </a:br>
            <a:r>
              <a:rPr lang="en-US" sz="2000" dirty="0"/>
              <a:t>What is the result of this run’s validation? </a:t>
            </a:r>
            <a:r>
              <a:rPr lang="en-US" sz="2000" dirty="0">
                <a:solidFill>
                  <a:srgbClr val="FF0000"/>
                </a:solidFill>
              </a:rPr>
              <a:t>Hits are fewer than the sum of False Alarms and Misses.</a:t>
            </a:r>
            <a:br>
              <a:rPr lang="en-US" sz="2000" dirty="0"/>
            </a:br>
            <a:r>
              <a:rPr lang="en-US" sz="2000" dirty="0"/>
              <a:t>What is the result of </a:t>
            </a:r>
            <a:r>
              <a:rPr lang="en-US" sz="2000" dirty="0" err="1"/>
              <a:t>Geomod’s</a:t>
            </a:r>
            <a:r>
              <a:rPr lang="en-US" sz="2000" dirty="0"/>
              <a:t> verification? </a:t>
            </a:r>
            <a:r>
              <a:rPr lang="en-US" sz="2000" dirty="0">
                <a:solidFill>
                  <a:srgbClr val="FF0000"/>
                </a:solidFill>
              </a:rPr>
              <a:t>Geomod performed as advertised.</a:t>
            </a:r>
            <a:endParaRPr lang="en-US" sz="3600" dirty="0">
              <a:solidFill>
                <a:srgbClr val="FF0000"/>
              </a:solidFill>
            </a:endParaRP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pic>
        <p:nvPicPr>
          <p:cNvPr id="7" name="Content Placeholder 2">
            <a:extLst>
              <a:ext uri="{FF2B5EF4-FFF2-40B4-BE49-F238E27FC236}">
                <a16:creationId xmlns:a16="http://schemas.microsoft.com/office/drawing/2014/main" id="{E08F4E23-604D-43FF-9734-F8AF51496B2F}"/>
              </a:ext>
            </a:extLst>
          </p:cNvPr>
          <p:cNvPicPr>
            <a:picLocks noGrp="1" noChangeAspect="1"/>
          </p:cNvPicPr>
          <p:nvPr>
            <p:ph idx="1"/>
          </p:nvPr>
        </p:nvPicPr>
        <p:blipFill>
          <a:blip r:embed="rId2"/>
          <a:stretch>
            <a:fillRect/>
          </a:stretch>
        </p:blipFill>
        <p:spPr>
          <a:xfrm>
            <a:off x="91750" y="1504336"/>
            <a:ext cx="7964059" cy="5217140"/>
          </a:xfrm>
          <a:prstGeom prst="rect">
            <a:avLst/>
          </a:prstGeom>
        </p:spPr>
      </p:pic>
      <p:pic>
        <p:nvPicPr>
          <p:cNvPr id="8" name="Content Placeholder 2">
            <a:extLst>
              <a:ext uri="{FF2B5EF4-FFF2-40B4-BE49-F238E27FC236}">
                <a16:creationId xmlns:a16="http://schemas.microsoft.com/office/drawing/2014/main" id="{A4B06A0A-9321-48E1-AC7B-C6EE74712498}"/>
              </a:ext>
            </a:extLst>
          </p:cNvPr>
          <p:cNvPicPr>
            <a:picLocks noChangeAspect="1"/>
          </p:cNvPicPr>
          <p:nvPr/>
        </p:nvPicPr>
        <p:blipFill rotWithShape="1">
          <a:blip r:embed="rId3"/>
          <a:srcRect l="42310" t="47811" r="26723" b="10695"/>
          <a:stretch/>
        </p:blipFill>
        <p:spPr>
          <a:xfrm>
            <a:off x="8147559" y="1504335"/>
            <a:ext cx="3952691" cy="2979214"/>
          </a:xfrm>
          <a:prstGeom prst="rect">
            <a:avLst/>
          </a:prstGeom>
        </p:spPr>
      </p:pic>
    </p:spTree>
    <p:extLst>
      <p:ext uri="{BB962C8B-B14F-4D97-AF65-F5344CB8AC3E}">
        <p14:creationId xmlns:p14="http://schemas.microsoft.com/office/powerpoint/2010/main" val="360300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96"/>
            <a:ext cx="12192000" cy="1504335"/>
          </a:xfrm>
        </p:spPr>
        <p:txBody>
          <a:bodyPr>
            <a:noAutofit/>
          </a:bodyPr>
          <a:lstStyle/>
          <a:p>
            <a:r>
              <a:rPr lang="en-US" sz="2000" dirty="0"/>
              <a:t>False Alarms and Misses are validation errors. Run1 specified the quantity and the allocation. </a:t>
            </a:r>
            <a:br>
              <a:rPr lang="en-US" sz="2000" dirty="0"/>
            </a:br>
            <a:r>
              <a:rPr lang="en-US" sz="2000" dirty="0"/>
              <a:t>Is the incorrect quantity or incorrect allocation responsible for most of the error? </a:t>
            </a:r>
            <a:endParaRPr lang="en-US" sz="3600" dirty="0"/>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7" name="Content Placeholder 2">
            <a:extLst>
              <a:ext uri="{FF2B5EF4-FFF2-40B4-BE49-F238E27FC236}">
                <a16:creationId xmlns:a16="http://schemas.microsoft.com/office/drawing/2014/main" id="{E08F4E23-604D-43FF-9734-F8AF51496B2F}"/>
              </a:ext>
            </a:extLst>
          </p:cNvPr>
          <p:cNvPicPr>
            <a:picLocks noGrp="1" noChangeAspect="1"/>
          </p:cNvPicPr>
          <p:nvPr>
            <p:ph idx="1"/>
          </p:nvPr>
        </p:nvPicPr>
        <p:blipFill>
          <a:blip r:embed="rId2"/>
          <a:stretch>
            <a:fillRect/>
          </a:stretch>
        </p:blipFill>
        <p:spPr>
          <a:xfrm>
            <a:off x="91750" y="1504336"/>
            <a:ext cx="7964059" cy="5217140"/>
          </a:xfrm>
          <a:prstGeom prst="rect">
            <a:avLst/>
          </a:prstGeom>
        </p:spPr>
      </p:pic>
      <p:pic>
        <p:nvPicPr>
          <p:cNvPr id="8" name="Content Placeholder 2">
            <a:extLst>
              <a:ext uri="{FF2B5EF4-FFF2-40B4-BE49-F238E27FC236}">
                <a16:creationId xmlns:a16="http://schemas.microsoft.com/office/drawing/2014/main" id="{A4B06A0A-9321-48E1-AC7B-C6EE74712498}"/>
              </a:ext>
            </a:extLst>
          </p:cNvPr>
          <p:cNvPicPr>
            <a:picLocks noChangeAspect="1"/>
          </p:cNvPicPr>
          <p:nvPr/>
        </p:nvPicPr>
        <p:blipFill rotWithShape="1">
          <a:blip r:embed="rId3"/>
          <a:srcRect l="42310" t="47811" r="26723" b="10695"/>
          <a:stretch/>
        </p:blipFill>
        <p:spPr>
          <a:xfrm>
            <a:off x="8147559" y="1504335"/>
            <a:ext cx="3952691" cy="2979214"/>
          </a:xfrm>
          <a:prstGeom prst="rect">
            <a:avLst/>
          </a:prstGeom>
        </p:spPr>
      </p:pic>
    </p:spTree>
    <p:extLst>
      <p:ext uri="{BB962C8B-B14F-4D97-AF65-F5344CB8AC3E}">
        <p14:creationId xmlns:p14="http://schemas.microsoft.com/office/powerpoint/2010/main" val="242046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96"/>
            <a:ext cx="12192000" cy="1504335"/>
          </a:xfrm>
        </p:spPr>
        <p:txBody>
          <a:bodyPr>
            <a:noAutofit/>
          </a:bodyPr>
          <a:lstStyle/>
          <a:p>
            <a:r>
              <a:rPr lang="en-US" sz="2000" dirty="0"/>
              <a:t>False Alarms and Misses are validation errors. Run1 specified the quantity and the allocation. </a:t>
            </a:r>
            <a:br>
              <a:rPr lang="en-US" sz="2000" dirty="0"/>
            </a:br>
            <a:r>
              <a:rPr lang="en-US" sz="2000" dirty="0"/>
              <a:t>Is the incorrect quantity or incorrect allocation responsible for most of the error?</a:t>
            </a:r>
            <a:br>
              <a:rPr lang="en-US" sz="2000" dirty="0"/>
            </a:br>
            <a:r>
              <a:rPr lang="en-US" sz="2000" dirty="0">
                <a:solidFill>
                  <a:srgbClr val="FF0000"/>
                </a:solidFill>
              </a:rPr>
              <a:t>Quantity error = |2787 - 2511| = 276 </a:t>
            </a:r>
            <a:r>
              <a:rPr lang="en-US" sz="2000">
                <a:solidFill>
                  <a:srgbClr val="FF0000"/>
                </a:solidFill>
              </a:rPr>
              <a:t>&lt; 5022 </a:t>
            </a:r>
            <a:r>
              <a:rPr lang="en-US" sz="2000" dirty="0">
                <a:solidFill>
                  <a:srgbClr val="FF0000"/>
                </a:solidFill>
              </a:rPr>
              <a:t>= (2787 + 2511) – 276 = Allocation error.</a:t>
            </a:r>
            <a:endParaRPr lang="en-US" sz="3600" dirty="0">
              <a:solidFill>
                <a:srgbClr val="FF0000"/>
              </a:solidFill>
            </a:endParaRP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pic>
        <p:nvPicPr>
          <p:cNvPr id="7" name="Content Placeholder 2">
            <a:extLst>
              <a:ext uri="{FF2B5EF4-FFF2-40B4-BE49-F238E27FC236}">
                <a16:creationId xmlns:a16="http://schemas.microsoft.com/office/drawing/2014/main" id="{E08F4E23-604D-43FF-9734-F8AF51496B2F}"/>
              </a:ext>
            </a:extLst>
          </p:cNvPr>
          <p:cNvPicPr>
            <a:picLocks noGrp="1" noChangeAspect="1"/>
          </p:cNvPicPr>
          <p:nvPr>
            <p:ph idx="1"/>
          </p:nvPr>
        </p:nvPicPr>
        <p:blipFill>
          <a:blip r:embed="rId2"/>
          <a:stretch>
            <a:fillRect/>
          </a:stretch>
        </p:blipFill>
        <p:spPr>
          <a:xfrm>
            <a:off x="91750" y="1504336"/>
            <a:ext cx="7964059" cy="5217140"/>
          </a:xfrm>
          <a:prstGeom prst="rect">
            <a:avLst/>
          </a:prstGeom>
        </p:spPr>
      </p:pic>
      <p:pic>
        <p:nvPicPr>
          <p:cNvPr id="8" name="Content Placeholder 2">
            <a:extLst>
              <a:ext uri="{FF2B5EF4-FFF2-40B4-BE49-F238E27FC236}">
                <a16:creationId xmlns:a16="http://schemas.microsoft.com/office/drawing/2014/main" id="{A4B06A0A-9321-48E1-AC7B-C6EE74712498}"/>
              </a:ext>
            </a:extLst>
          </p:cNvPr>
          <p:cNvPicPr>
            <a:picLocks noChangeAspect="1"/>
          </p:cNvPicPr>
          <p:nvPr/>
        </p:nvPicPr>
        <p:blipFill rotWithShape="1">
          <a:blip r:embed="rId3"/>
          <a:srcRect l="42310" t="47811" r="26723" b="10695"/>
          <a:stretch/>
        </p:blipFill>
        <p:spPr>
          <a:xfrm>
            <a:off x="8147559" y="1504335"/>
            <a:ext cx="3952691" cy="2979214"/>
          </a:xfrm>
          <a:prstGeom prst="rect">
            <a:avLst/>
          </a:prstGeom>
        </p:spPr>
      </p:pic>
    </p:spTree>
    <p:extLst>
      <p:ext uri="{BB962C8B-B14F-4D97-AF65-F5344CB8AC3E}">
        <p14:creationId xmlns:p14="http://schemas.microsoft.com/office/powerpoint/2010/main" val="103454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3200" dirty="0"/>
              <a:t>A major source of improper validation is QGIS</a:t>
            </a:r>
            <a:br>
              <a:rPr lang="en-US" sz="3200" dirty="0"/>
            </a:br>
            <a:r>
              <a:rPr lang="en-US" sz="2000" dirty="0">
                <a:hlinkClick r:id="rId2"/>
              </a:rPr>
              <a:t>https://wiki.gis-lab.info/w/Landscape_change_analysis_with_MOLUSCE_-_methods_and_algorithms#Validation</a:t>
            </a:r>
            <a:br>
              <a:rPr lang="en-US" sz="2000" dirty="0"/>
            </a:br>
            <a:r>
              <a:rPr lang="en-US" sz="2000" dirty="0"/>
              <a:t>An example is </a:t>
            </a:r>
            <a:r>
              <a:rPr lang="en-US" sz="2000" dirty="0">
                <a:hlinkClick r:id="rId3"/>
              </a:rPr>
              <a:t>https://www.mdpi.com/2073-4441/13/16/2286</a:t>
            </a:r>
            <a:endParaRPr lang="en-US" sz="2000" dirty="0"/>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pic>
        <p:nvPicPr>
          <p:cNvPr id="3" name="Picture 2"/>
          <p:cNvPicPr>
            <a:picLocks noChangeAspect="1"/>
          </p:cNvPicPr>
          <p:nvPr/>
        </p:nvPicPr>
        <p:blipFill rotWithShape="1">
          <a:blip r:embed="rId4"/>
          <a:srcRect l="12373" t="19319" r="2208" b="5174"/>
          <a:stretch/>
        </p:blipFill>
        <p:spPr>
          <a:xfrm>
            <a:off x="945960" y="1690688"/>
            <a:ext cx="10117938" cy="5030787"/>
          </a:xfrm>
          <a:prstGeom prst="rect">
            <a:avLst/>
          </a:prstGeom>
        </p:spPr>
      </p:pic>
      <p:sp>
        <p:nvSpPr>
          <p:cNvPr id="5" name="TextBox 4"/>
          <p:cNvSpPr txBox="1"/>
          <p:nvPr/>
        </p:nvSpPr>
        <p:spPr>
          <a:xfrm>
            <a:off x="2367815" y="0"/>
            <a:ext cx="7806088" cy="646331"/>
          </a:xfrm>
          <a:prstGeom prst="rect">
            <a:avLst/>
          </a:prstGeom>
          <a:noFill/>
        </p:spPr>
        <p:txBody>
          <a:bodyPr wrap="square" rtlCol="0">
            <a:spAutoFit/>
          </a:bodyPr>
          <a:lstStyle/>
          <a:p>
            <a:r>
              <a:rPr lang="en-US" i="1" dirty="0">
                <a:solidFill>
                  <a:srgbClr val="FF0000"/>
                </a:solidFill>
              </a:rPr>
              <a:t>MOLUSCE</a:t>
            </a:r>
            <a:r>
              <a:rPr lang="en-US" dirty="0">
                <a:solidFill>
                  <a:srgbClr val="FF0000"/>
                </a:solidFill>
              </a:rPr>
              <a:t> is a QGIS plugin for Land Use Change Evaluation. </a:t>
            </a:r>
          </a:p>
          <a:p>
            <a:r>
              <a:rPr lang="en-US" dirty="0">
                <a:solidFill>
                  <a:srgbClr val="FF0000"/>
                </a:solidFill>
              </a:rPr>
              <a:t>MOLUSCE abbreviation stands for Methods Of Land Use Change Evaluation.</a:t>
            </a:r>
          </a:p>
        </p:txBody>
      </p:sp>
    </p:spTree>
    <p:extLst>
      <p:ext uri="{BB962C8B-B14F-4D97-AF65-F5344CB8AC3E}">
        <p14:creationId xmlns:p14="http://schemas.microsoft.com/office/powerpoint/2010/main" val="243988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C441-0279-4D27-AD84-16D6FC763FA5}"/>
              </a:ext>
            </a:extLst>
          </p:cNvPr>
          <p:cNvSpPr>
            <a:spLocks noGrp="1"/>
          </p:cNvSpPr>
          <p:nvPr>
            <p:ph type="title"/>
          </p:nvPr>
        </p:nvSpPr>
        <p:spPr/>
        <p:txBody>
          <a:bodyPr/>
          <a:lstStyle/>
          <a:p>
            <a:r>
              <a:rPr lang="en-US" dirty="0"/>
              <a:t>Modeling Vocabulary</a:t>
            </a:r>
          </a:p>
        </p:txBody>
      </p:sp>
      <p:sp>
        <p:nvSpPr>
          <p:cNvPr id="3" name="Content Placeholder 2">
            <a:extLst>
              <a:ext uri="{FF2B5EF4-FFF2-40B4-BE49-F238E27FC236}">
                <a16:creationId xmlns:a16="http://schemas.microsoft.com/office/drawing/2014/main" id="{D966D63B-6203-43B9-B74A-1492C263707E}"/>
              </a:ext>
            </a:extLst>
          </p:cNvPr>
          <p:cNvSpPr>
            <a:spLocks noGrp="1"/>
          </p:cNvSpPr>
          <p:nvPr>
            <p:ph idx="1"/>
          </p:nvPr>
        </p:nvSpPr>
        <p:spPr>
          <a:xfrm>
            <a:off x="0" y="1690688"/>
            <a:ext cx="12192000" cy="4592125"/>
          </a:xfrm>
        </p:spPr>
        <p:txBody>
          <a:bodyPr>
            <a:normAutofit lnSpcReduction="10000"/>
          </a:bodyPr>
          <a:lstStyle/>
          <a:p>
            <a:pPr marL="514350" indent="-514350">
              <a:buFont typeface="+mj-lt"/>
              <a:buAutoNum type="arabicPeriod"/>
            </a:pPr>
            <a:r>
              <a:rPr lang="en-US" dirty="0">
                <a:solidFill>
                  <a:srgbClr val="FF0000"/>
                </a:solidFill>
              </a:rPr>
              <a:t>Deductive modeling </a:t>
            </a:r>
            <a:r>
              <a:rPr lang="en-US" dirty="0"/>
              <a:t>begins with a theory of the process, then the modeler creates the simulation algorithm follow the theory.</a:t>
            </a:r>
          </a:p>
          <a:p>
            <a:pPr marL="514350" indent="-514350">
              <a:buFont typeface="+mj-lt"/>
              <a:buAutoNum type="arabicPeriod"/>
            </a:pPr>
            <a:r>
              <a:rPr lang="en-US" dirty="0">
                <a:solidFill>
                  <a:srgbClr val="FF0000"/>
                </a:solidFill>
              </a:rPr>
              <a:t>Inductive modeling</a:t>
            </a:r>
            <a:r>
              <a:rPr lang="en-US" dirty="0"/>
              <a:t> begins with detecting a pattern, then the modeler creates the simulation algorithm to extrapolate the pattern.</a:t>
            </a:r>
          </a:p>
          <a:p>
            <a:pPr marL="514350" indent="-514350">
              <a:buFont typeface="+mj-lt"/>
              <a:buAutoNum type="arabicPeriod"/>
            </a:pPr>
            <a:r>
              <a:rPr lang="en-US" dirty="0">
                <a:solidFill>
                  <a:srgbClr val="FF0000"/>
                </a:solidFill>
              </a:rPr>
              <a:t>Validation</a:t>
            </a:r>
            <a:r>
              <a:rPr lang="en-US" dirty="0"/>
              <a:t> is the procedure to measure whether the simulation matches what actually exists.</a:t>
            </a:r>
          </a:p>
          <a:p>
            <a:pPr marL="514350" indent="-514350">
              <a:buFont typeface="+mj-lt"/>
              <a:buAutoNum type="arabicPeriod"/>
            </a:pPr>
            <a:r>
              <a:rPr lang="en-US" dirty="0">
                <a:solidFill>
                  <a:srgbClr val="FF0000"/>
                </a:solidFill>
              </a:rPr>
              <a:t>Verification</a:t>
            </a:r>
            <a:r>
              <a:rPr lang="en-US" dirty="0"/>
              <a:t> is the procedure to determine whether the behavior of the algorithm matches the model’s documentation.</a:t>
            </a:r>
          </a:p>
          <a:p>
            <a:pPr marL="514350" indent="-514350">
              <a:buFont typeface="+mj-lt"/>
              <a:buAutoNum type="arabicPeriod"/>
            </a:pPr>
            <a:r>
              <a:rPr lang="en-US" dirty="0">
                <a:solidFill>
                  <a:srgbClr val="FF0000"/>
                </a:solidFill>
              </a:rPr>
              <a:t>Temporal Stationarity </a:t>
            </a:r>
            <a:r>
              <a:rPr lang="en-US" dirty="0"/>
              <a:t>means that the pattern or process during one time interval matches the corresponding pattern or process during the subsequent time interval.</a:t>
            </a:r>
          </a:p>
        </p:txBody>
      </p:sp>
      <p:sp>
        <p:nvSpPr>
          <p:cNvPr id="4" name="Slide Number Placeholder 3">
            <a:extLst>
              <a:ext uri="{FF2B5EF4-FFF2-40B4-BE49-F238E27FC236}">
                <a16:creationId xmlns:a16="http://schemas.microsoft.com/office/drawing/2014/main" id="{D6CC45CC-6FA0-463A-B721-47261E48526F}"/>
              </a:ext>
            </a:extLst>
          </p:cNvPr>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1682795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en-US" sz="3200" dirty="0"/>
              <a:t>A major source of improper validation is QGIS</a:t>
            </a:r>
            <a:br>
              <a:rPr lang="en-US" sz="3200" dirty="0"/>
            </a:br>
            <a:r>
              <a:rPr lang="en-US" sz="2000" dirty="0">
                <a:hlinkClick r:id="rId2"/>
              </a:rPr>
              <a:t>https://wiki.gis-lab.info/w/Landscape_change_analysis_with_MOLUSCE_-_methods_and_algorithms#Validation</a:t>
            </a:r>
            <a:br>
              <a:rPr lang="en-US" sz="2000" dirty="0"/>
            </a:br>
            <a:r>
              <a:rPr lang="en-US" sz="2000" dirty="0"/>
              <a:t>An example is </a:t>
            </a:r>
            <a:r>
              <a:rPr lang="en-US" sz="2000" dirty="0">
                <a:hlinkClick r:id="rId3"/>
              </a:rPr>
              <a:t>https://www.mdpi.com/2073-4441/13/16/2286</a:t>
            </a:r>
            <a:endParaRPr lang="en-US" sz="2000" dirty="0"/>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5" name="Picture 4"/>
          <p:cNvPicPr>
            <a:picLocks noChangeAspect="1"/>
          </p:cNvPicPr>
          <p:nvPr/>
        </p:nvPicPr>
        <p:blipFill rotWithShape="1">
          <a:blip r:embed="rId4"/>
          <a:srcRect l="12664" t="19353" r="1668" b="9869"/>
          <a:stretch/>
        </p:blipFill>
        <p:spPr>
          <a:xfrm>
            <a:off x="823169" y="1690688"/>
            <a:ext cx="10363202" cy="4815990"/>
          </a:xfrm>
          <a:prstGeom prst="rect">
            <a:avLst/>
          </a:prstGeom>
        </p:spPr>
      </p:pic>
      <p:sp>
        <p:nvSpPr>
          <p:cNvPr id="3" name="Rectangle 2"/>
          <p:cNvSpPr/>
          <p:nvPr/>
        </p:nvSpPr>
        <p:spPr>
          <a:xfrm>
            <a:off x="823169" y="4331368"/>
            <a:ext cx="10024503" cy="471638"/>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92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744"/>
            <a:ext cx="10515600" cy="379513"/>
          </a:xfrm>
        </p:spPr>
        <p:txBody>
          <a:bodyPr>
            <a:normAutofit fontScale="90000"/>
          </a:bodyPr>
          <a:lstStyle/>
          <a:p>
            <a:r>
              <a:rPr lang="en-US" dirty="0"/>
              <a:t>Assignment 3</a:t>
            </a:r>
          </a:p>
        </p:txBody>
      </p:sp>
      <p:sp>
        <p:nvSpPr>
          <p:cNvPr id="3" name="Content Placeholder 2"/>
          <p:cNvSpPr>
            <a:spLocks noGrp="1"/>
          </p:cNvSpPr>
          <p:nvPr>
            <p:ph idx="1"/>
          </p:nvPr>
        </p:nvSpPr>
        <p:spPr>
          <a:xfrm>
            <a:off x="0" y="590634"/>
            <a:ext cx="12192000" cy="6267366"/>
          </a:xfrm>
        </p:spPr>
        <p:txBody>
          <a:bodyPr>
            <a:normAutofit fontScale="85000" lnSpcReduction="10000"/>
          </a:bodyPr>
          <a:lstStyle/>
          <a:p>
            <a:pPr marL="0" indent="0">
              <a:buNone/>
            </a:pPr>
            <a:r>
              <a:rPr lang="en-US" dirty="0"/>
              <a:t>Use the maps in ForestOtherBuilt2.zip from Canvas. Perform three simulations of Geomod that use 1985Built as the Beginning </a:t>
            </a:r>
            <a:r>
              <a:rPr lang="en-US" dirty="0" err="1"/>
              <a:t>landuse</a:t>
            </a:r>
            <a:r>
              <a:rPr lang="en-US" dirty="0"/>
              <a:t> image, Mask01 as mask, 1985 as beginning time, 1999 as ending time, 14 as time step, neighborhood search mode unconstrained, Driver map is 1971landuse21cats01 with weight as 1, do not do environmental impact analysis, and do not output interim time images, make the output name match the name on the first panel. For Run 1, set the quantity to make the simulation match the validation map at 1999. For Run 2, set the quantity for State 1 END to 40456, which is half of State 1 BGN.</a:t>
            </a:r>
          </a:p>
          <a:p>
            <a:pPr marL="0" indent="0">
              <a:buNone/>
            </a:pPr>
            <a:r>
              <a:rPr lang="en-US" dirty="0"/>
              <a:t>For both runs, perform validation by using CROSSTAB with 1985Built, 1999Simulation, 1999Built and mask01. Make an intuitive color palette and edit the legend to describe in words each combination from the CROSSTAB. Report the number of pixels of each category in the CROSSTAB. </a:t>
            </a:r>
          </a:p>
          <a:p>
            <a:pPr marL="0" indent="0">
              <a:buNone/>
            </a:pPr>
            <a:r>
              <a:rPr lang="en-US" dirty="0"/>
              <a:t>Submit one PPTX file that has exactly four slides. Slide 1 is a title slide with the author(s) name(s). Slide 2 shows the suitability map and validation map for the first run. Slide 3 shows the suitability map and validation map for the second run. On slides 2 and 3, explain the relationship between the number of false alarms and the number of misses for each run. Slide 4 shows and explains the TOC curve on the next slide. State the points where each run would appear on the TOC curve. Interpret the shape of the TOC curve in terms of the 1971landuse categories. Explain what we learn from the slopes of the segments of the curve near the origin, compared to the slopes of the segments of the curve near the upper right corner. Explain the role of stationarity in the interpretation of the TOC curve.</a:t>
            </a:r>
          </a:p>
        </p:txBody>
      </p:sp>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326167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744"/>
            <a:ext cx="10515600" cy="379513"/>
          </a:xfrm>
        </p:spPr>
        <p:txBody>
          <a:bodyPr>
            <a:normAutofit fontScale="90000"/>
          </a:bodyPr>
          <a:lstStyle/>
          <a:p>
            <a:r>
              <a:rPr lang="en-US" dirty="0"/>
              <a:t>TOC curve for Assignment 3</a:t>
            </a:r>
          </a:p>
        </p:txBody>
      </p:sp>
      <p:pic>
        <p:nvPicPr>
          <p:cNvPr id="6" name="Content Placeholder 5">
            <a:extLst>
              <a:ext uri="{FF2B5EF4-FFF2-40B4-BE49-F238E27FC236}">
                <a16:creationId xmlns:a16="http://schemas.microsoft.com/office/drawing/2014/main" id="{EEE324EA-C775-4A48-8A0F-309B12BF1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626" y="575494"/>
            <a:ext cx="8185016" cy="6138762"/>
          </a:xfrm>
        </p:spPr>
      </p:pic>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51320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pic>
        <p:nvPicPr>
          <p:cNvPr id="3" name="Content Placeholder 2">
            <a:extLst>
              <a:ext uri="{FF2B5EF4-FFF2-40B4-BE49-F238E27FC236}">
                <a16:creationId xmlns:a16="http://schemas.microsoft.com/office/drawing/2014/main" id="{BEBBBDB6-24F8-4D34-9B76-FB727951E486}"/>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14947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pic>
        <p:nvPicPr>
          <p:cNvPr id="3" name="Content Placeholder 2">
            <a:extLst>
              <a:ext uri="{FF2B5EF4-FFF2-40B4-BE49-F238E27FC236}">
                <a16:creationId xmlns:a16="http://schemas.microsoft.com/office/drawing/2014/main" id="{D330EAAF-2FAB-46BF-8765-498285528E7C}"/>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176245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pic>
        <p:nvPicPr>
          <p:cNvPr id="3" name="Content Placeholder 2">
            <a:extLst>
              <a:ext uri="{FF2B5EF4-FFF2-40B4-BE49-F238E27FC236}">
                <a16:creationId xmlns:a16="http://schemas.microsoft.com/office/drawing/2014/main" id="{1BC2C75D-61B9-483B-BFB1-A23CA90C3B9C}"/>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409415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pic>
        <p:nvPicPr>
          <p:cNvPr id="3" name="Content Placeholder 2">
            <a:extLst>
              <a:ext uri="{FF2B5EF4-FFF2-40B4-BE49-F238E27FC236}">
                <a16:creationId xmlns:a16="http://schemas.microsoft.com/office/drawing/2014/main" id="{1FE05A62-29D9-4C34-A5C2-3AC0BE03884B}"/>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3700216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pic>
        <p:nvPicPr>
          <p:cNvPr id="3" name="Content Placeholder 2">
            <a:extLst>
              <a:ext uri="{FF2B5EF4-FFF2-40B4-BE49-F238E27FC236}">
                <a16:creationId xmlns:a16="http://schemas.microsoft.com/office/drawing/2014/main" id="{9A1FB3E1-EB38-4C48-B62B-FBE2180A0334}"/>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657399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 Run 1</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pic>
        <p:nvPicPr>
          <p:cNvPr id="3" name="Content Placeholder 2">
            <a:extLst>
              <a:ext uri="{FF2B5EF4-FFF2-40B4-BE49-F238E27FC236}">
                <a16:creationId xmlns:a16="http://schemas.microsoft.com/office/drawing/2014/main" id="{473982F8-A455-4353-BDC2-6F54396A9D95}"/>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288837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pic>
        <p:nvPicPr>
          <p:cNvPr id="3" name="Content Placeholder 2">
            <a:extLst>
              <a:ext uri="{FF2B5EF4-FFF2-40B4-BE49-F238E27FC236}">
                <a16:creationId xmlns:a16="http://schemas.microsoft.com/office/drawing/2014/main" id="{3958D569-A1ED-4268-B0C9-9189EF4E1F65}"/>
              </a:ext>
            </a:extLst>
          </p:cNvPr>
          <p:cNvPicPr>
            <a:picLocks noGrp="1" noChangeAspect="1"/>
          </p:cNvPicPr>
          <p:nvPr>
            <p:ph idx="1"/>
          </p:nvPr>
        </p:nvPicPr>
        <p:blipFill>
          <a:blip r:embed="rId2"/>
          <a:stretch>
            <a:fillRect/>
          </a:stretch>
        </p:blipFill>
        <p:spPr>
          <a:xfrm>
            <a:off x="661812" y="744538"/>
            <a:ext cx="10868376" cy="6113462"/>
          </a:xfrm>
          <a:prstGeom prst="rect">
            <a:avLst/>
          </a:prstGeom>
        </p:spPr>
      </p:pic>
    </p:spTree>
    <p:extLst>
      <p:ext uri="{BB962C8B-B14F-4D97-AF65-F5344CB8AC3E}">
        <p14:creationId xmlns:p14="http://schemas.microsoft.com/office/powerpoint/2010/main" val="126332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Geomod a Deductive or Inductive Model?</a:t>
            </a:r>
          </a:p>
        </p:txBody>
      </p:sp>
      <p:sp>
        <p:nvSpPr>
          <p:cNvPr id="4" name="Slide Number Placeholder 3"/>
          <p:cNvSpPr>
            <a:spLocks noGrp="1"/>
          </p:cNvSpPr>
          <p:nvPr>
            <p:ph type="sldNum" sz="quarter" idx="12"/>
          </p:nvPr>
        </p:nvSpPr>
        <p:spPr/>
        <p:txBody>
          <a:bodyPr/>
          <a:lstStyle/>
          <a:p>
            <a:fld id="{D47C6A6E-F6BB-4697-B856-8A66036D8304}" type="slidenum">
              <a:rPr lang="en-US" smtClean="0"/>
              <a:t>3</a:t>
            </a:fld>
            <a:endParaRPr lang="en-US"/>
          </a:p>
        </p:txBody>
      </p:sp>
    </p:spTree>
    <p:extLst>
      <p:ext uri="{BB962C8B-B14F-4D97-AF65-F5344CB8AC3E}">
        <p14:creationId xmlns:p14="http://schemas.microsoft.com/office/powerpoint/2010/main" val="316687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fontScale="90000"/>
          </a:bodyPr>
          <a:lstStyle/>
          <a:p>
            <a:r>
              <a:rPr lang="en-US" dirty="0"/>
              <a:t>Assignment 3 Save Prefix and GMD file as assign3run2</a:t>
            </a:r>
          </a:p>
        </p:txBody>
      </p:sp>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pic>
        <p:nvPicPr>
          <p:cNvPr id="7" name="Content Placeholder 6">
            <a:extLst>
              <a:ext uri="{FF2B5EF4-FFF2-40B4-BE49-F238E27FC236}">
                <a16:creationId xmlns:a16="http://schemas.microsoft.com/office/drawing/2014/main" id="{710FAF77-D484-4578-B0A3-2D887E52EDF2}"/>
              </a:ext>
            </a:extLst>
          </p:cNvPr>
          <p:cNvPicPr>
            <a:picLocks noGrp="1" noChangeAspect="1"/>
          </p:cNvPicPr>
          <p:nvPr>
            <p:ph idx="1"/>
          </p:nvPr>
        </p:nvPicPr>
        <p:blipFill>
          <a:blip r:embed="rId2"/>
          <a:stretch>
            <a:fillRect/>
          </a:stretch>
        </p:blipFill>
        <p:spPr>
          <a:xfrm>
            <a:off x="627681" y="744538"/>
            <a:ext cx="10868376" cy="6113462"/>
          </a:xfrm>
          <a:prstGeom prst="rect">
            <a:avLst/>
          </a:prstGeom>
        </p:spPr>
      </p:pic>
    </p:spTree>
    <p:extLst>
      <p:ext uri="{BB962C8B-B14F-4D97-AF65-F5344CB8AC3E}">
        <p14:creationId xmlns:p14="http://schemas.microsoft.com/office/powerpoint/2010/main" val="1732101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44640"/>
          </a:xfrm>
        </p:spPr>
        <p:txBody>
          <a:bodyPr>
            <a:normAutofit/>
          </a:bodyPr>
          <a:lstStyle/>
          <a:p>
            <a:r>
              <a:rPr lang="en-US" dirty="0"/>
              <a:t>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pic>
        <p:nvPicPr>
          <p:cNvPr id="3" name="Content Placeholder 2">
            <a:extLst>
              <a:ext uri="{FF2B5EF4-FFF2-40B4-BE49-F238E27FC236}">
                <a16:creationId xmlns:a16="http://schemas.microsoft.com/office/drawing/2014/main" id="{4C4855F9-55A3-45E7-B9DC-59021D63C56C}"/>
              </a:ext>
            </a:extLst>
          </p:cNvPr>
          <p:cNvPicPr>
            <a:picLocks noGrp="1" noChangeAspect="1"/>
          </p:cNvPicPr>
          <p:nvPr>
            <p:ph idx="1"/>
          </p:nvPr>
        </p:nvPicPr>
        <p:blipFill>
          <a:blip r:embed="rId2"/>
          <a:stretch>
            <a:fillRect/>
          </a:stretch>
        </p:blipFill>
        <p:spPr>
          <a:xfrm>
            <a:off x="627681" y="744538"/>
            <a:ext cx="10868376" cy="6113462"/>
          </a:xfrm>
          <a:prstGeom prst="rect">
            <a:avLst/>
          </a:prstGeom>
        </p:spPr>
      </p:pic>
    </p:spTree>
    <p:extLst>
      <p:ext uri="{BB962C8B-B14F-4D97-AF65-F5344CB8AC3E}">
        <p14:creationId xmlns:p14="http://schemas.microsoft.com/office/powerpoint/2010/main" val="251064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3536"/>
          </a:xfrm>
        </p:spPr>
        <p:txBody>
          <a:bodyPr/>
          <a:lstStyle/>
          <a:p>
            <a:r>
              <a:rPr lang="en-US" dirty="0"/>
              <a:t>Is Geomod a Deductive or Inductive Model?</a:t>
            </a:r>
          </a:p>
        </p:txBody>
      </p:sp>
      <p:sp>
        <p:nvSpPr>
          <p:cNvPr id="3" name="Content Placeholder 2"/>
          <p:cNvSpPr>
            <a:spLocks noGrp="1"/>
          </p:cNvSpPr>
          <p:nvPr>
            <p:ph idx="1"/>
          </p:nvPr>
        </p:nvSpPr>
        <p:spPr>
          <a:xfrm>
            <a:off x="0" y="1318661"/>
            <a:ext cx="12192000" cy="4858302"/>
          </a:xfrm>
        </p:spPr>
        <p:txBody>
          <a:bodyPr/>
          <a:lstStyle/>
          <a:p>
            <a:pPr marL="514350" indent="-514350">
              <a:buFont typeface="+mj-lt"/>
              <a:buAutoNum type="arabicPeriod"/>
            </a:pPr>
            <a:r>
              <a:rPr lang="en-US" dirty="0" err="1"/>
              <a:t>Geomod’s</a:t>
            </a:r>
            <a:r>
              <a:rPr lang="en-US" dirty="0"/>
              <a:t> constraint allows for a deductive feature. If you have a theory that people build near previous built, then you run the model in constrained mode regardless of what the data show. This theory required 5 seconds to create.</a:t>
            </a:r>
          </a:p>
          <a:p>
            <a:pPr marL="514350" indent="-514350">
              <a:buFont typeface="+mj-lt"/>
              <a:buAutoNum type="arabicPeriod"/>
            </a:pPr>
            <a:r>
              <a:rPr lang="en-US" dirty="0" err="1"/>
              <a:t>Geomod’s</a:t>
            </a:r>
            <a:r>
              <a:rPr lang="en-US" dirty="0"/>
              <a:t> method to compute the suitability map is inductive. Geomod has no theory of why builders target some elevations and avoid other elevations. Geomod computes the empirical pattern then extrapolates the pattern.</a:t>
            </a:r>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398574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Geomod a verified model?</a:t>
            </a:r>
            <a:br>
              <a:rPr lang="en-US" dirty="0"/>
            </a:br>
            <a:r>
              <a:rPr lang="en-US" dirty="0"/>
              <a:t>Is Geomod a valid model?</a:t>
            </a:r>
          </a:p>
        </p:txBody>
      </p:sp>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613063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3536"/>
          </a:xfrm>
        </p:spPr>
        <p:txBody>
          <a:bodyPr>
            <a:normAutofit fontScale="90000"/>
          </a:bodyPr>
          <a:lstStyle/>
          <a:p>
            <a:r>
              <a:rPr lang="en-US" dirty="0"/>
              <a:t>Is Geomod a verified model?</a:t>
            </a:r>
            <a:br>
              <a:rPr lang="en-US" dirty="0"/>
            </a:br>
            <a:r>
              <a:rPr lang="en-US" dirty="0"/>
              <a:t>Is Geomod a valid model?</a:t>
            </a:r>
          </a:p>
        </p:txBody>
      </p:sp>
      <p:sp>
        <p:nvSpPr>
          <p:cNvPr id="3" name="Content Placeholder 2"/>
          <p:cNvSpPr>
            <a:spLocks noGrp="1"/>
          </p:cNvSpPr>
          <p:nvPr>
            <p:ph idx="1"/>
          </p:nvPr>
        </p:nvSpPr>
        <p:spPr>
          <a:xfrm>
            <a:off x="0" y="1318661"/>
            <a:ext cx="12192000" cy="4858302"/>
          </a:xfrm>
        </p:spPr>
        <p:txBody>
          <a:bodyPr>
            <a:normAutofit/>
          </a:bodyPr>
          <a:lstStyle/>
          <a:p>
            <a:pPr marL="514350" indent="-514350">
              <a:buFont typeface="+mj-lt"/>
              <a:buAutoNum type="arabicPeriod"/>
            </a:pPr>
            <a:r>
              <a:rPr lang="en-US" dirty="0"/>
              <a:t>If Geomod behaves as </a:t>
            </a:r>
            <a:r>
              <a:rPr lang="en-US" dirty="0" err="1"/>
              <a:t>Geomod’s</a:t>
            </a:r>
            <a:r>
              <a:rPr lang="en-US" dirty="0"/>
              <a:t> documentation claims and as Pontius intended, then Geomod is verified.</a:t>
            </a:r>
          </a:p>
          <a:p>
            <a:pPr marL="514350" indent="-514350">
              <a:buFont typeface="+mj-lt"/>
              <a:buAutoNum type="arabicPeriod"/>
            </a:pPr>
            <a:r>
              <a:rPr lang="en-US" dirty="0"/>
              <a:t>It does not make sense to state that a model is valid or not. It makes sense to test the validity of a particular simulation for a particular application and combination of parameters. </a:t>
            </a:r>
          </a:p>
          <a:p>
            <a:pPr marL="514350" indent="-514350">
              <a:buFont typeface="+mj-lt"/>
              <a:buAutoNum type="arabicPeriod"/>
            </a:pPr>
            <a:r>
              <a:rPr lang="en-US" dirty="0"/>
              <a:t>If the calibration time interval uses an irrelevant variable, then pattern validation will find that the extrapolation is not valid.</a:t>
            </a:r>
          </a:p>
          <a:p>
            <a:pPr marL="514350" indent="-514350">
              <a:buFont typeface="+mj-lt"/>
              <a:buAutoNum type="arabicPeriod"/>
            </a:pPr>
            <a:r>
              <a:rPr lang="en-US" dirty="0"/>
              <a:t>If temporal non-stationarity causes the pattern during the calibration time interval to differ from the pattern during the validation time interval, then pattern validation will find that the extrapolation is not valid.</a:t>
            </a:r>
          </a:p>
          <a:p>
            <a:pPr marL="514350" indent="-514350">
              <a:buFont typeface="+mj-lt"/>
              <a:buAutoNum type="arabicPeriod"/>
            </a:pPr>
            <a:r>
              <a:rPr lang="en-US" dirty="0"/>
              <a:t>How should we assess </a:t>
            </a:r>
            <a:r>
              <a:rPr lang="en-US" dirty="0" err="1"/>
              <a:t>Geomod’s</a:t>
            </a:r>
            <a:r>
              <a:rPr lang="en-US" dirty="0"/>
              <a:t> run1 validation for Assignment 2?</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227144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353800" cy="269055"/>
          </a:xfrm>
        </p:spPr>
        <p:txBody>
          <a:bodyPr>
            <a:normAutofit fontScale="90000"/>
          </a:bodyPr>
          <a:lstStyle/>
          <a:p>
            <a:r>
              <a:rPr lang="en-US" dirty="0"/>
              <a:t>How should we assess validation, given the following?</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
        <p:nvSpPr>
          <p:cNvPr id="5" name="Content Placeholder 4">
            <a:extLst>
              <a:ext uri="{FF2B5EF4-FFF2-40B4-BE49-F238E27FC236}">
                <a16:creationId xmlns:a16="http://schemas.microsoft.com/office/drawing/2014/main" id="{31774FA6-A604-4840-9905-2B2FF5171982}"/>
              </a:ext>
            </a:extLst>
          </p:cNvPr>
          <p:cNvSpPr>
            <a:spLocks noGrp="1"/>
          </p:cNvSpPr>
          <p:nvPr>
            <p:ph idx="1"/>
          </p:nvPr>
        </p:nvSpPr>
        <p:spPr>
          <a:xfrm>
            <a:off x="0" y="744639"/>
            <a:ext cx="12192000" cy="5479180"/>
          </a:xfrm>
        </p:spPr>
        <p:txBody>
          <a:bodyPr/>
          <a:lstStyle/>
          <a:p>
            <a:pPr marL="0" indent="0">
              <a:buNone/>
            </a:pPr>
            <a:r>
              <a:rPr lang="en-US" dirty="0"/>
              <a:t>Run 1</a:t>
            </a:r>
          </a:p>
          <a:p>
            <a:pPr marL="914400" lvl="1" indent="-457200">
              <a:buFont typeface="+mj-lt"/>
              <a:buAutoNum type="arabicPeriod"/>
            </a:pPr>
            <a:r>
              <a:rPr lang="en-US" dirty="0"/>
              <a:t>The simulated quantity of built gain for run 1 derives from extrapolation of linear interpolation through 1971 and 1985.</a:t>
            </a:r>
          </a:p>
          <a:p>
            <a:pPr marL="914400" lvl="1" indent="-457200">
              <a:buFont typeface="+mj-lt"/>
              <a:buAutoNum type="arabicPeriod"/>
            </a:pPr>
            <a:r>
              <a:rPr lang="en-US" dirty="0"/>
              <a:t>The simulated allocation of built gain for run 1 derives calibration of a suitability map based on an overlay of built at 1985 and elevation.</a:t>
            </a:r>
          </a:p>
          <a:p>
            <a:pPr marL="0" indent="0">
              <a:buNone/>
            </a:pPr>
            <a:r>
              <a:rPr lang="en-US" dirty="0"/>
              <a:t>Run 2</a:t>
            </a:r>
          </a:p>
          <a:p>
            <a:pPr marL="914400" lvl="1" indent="-457200">
              <a:buFont typeface="+mj-lt"/>
              <a:buAutoNum type="arabicPeriod"/>
            </a:pPr>
            <a:r>
              <a:rPr lang="en-US" dirty="0"/>
              <a:t>The simulated quantity of built gain for run 2 derives matching the actual size of built gain in the maps at 1985 and 1999 in each town.</a:t>
            </a:r>
          </a:p>
          <a:p>
            <a:pPr marL="914400" lvl="1" indent="-457200">
              <a:buFont typeface="+mj-lt"/>
              <a:buAutoNum type="arabicPeriod"/>
            </a:pPr>
            <a:r>
              <a:rPr lang="en-US" dirty="0"/>
              <a:t>The simulated allocation of built gain for run 2 derives calibration of a suitability map based on an overlay of built at 1985 and elevation, geology, 1971 land use, and protected status.</a:t>
            </a:r>
          </a:p>
        </p:txBody>
      </p:sp>
    </p:spTree>
    <p:extLst>
      <p:ext uri="{BB962C8B-B14F-4D97-AF65-F5344CB8AC3E}">
        <p14:creationId xmlns:p14="http://schemas.microsoft.com/office/powerpoint/2010/main" val="130839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should we perform validation?</a:t>
            </a:r>
          </a:p>
        </p:txBody>
      </p:sp>
      <p:sp>
        <p:nvSpPr>
          <p:cNvPr id="3" name="Content Placeholder 2"/>
          <p:cNvSpPr>
            <a:spLocks noGrp="1"/>
          </p:cNvSpPr>
          <p:nvPr>
            <p:ph idx="1"/>
          </p:nvPr>
        </p:nvSpPr>
        <p:spPr/>
        <p:txBody>
          <a:bodyPr/>
          <a:lstStyle/>
          <a:p>
            <a:pPr marL="0" indent="0">
              <a:buNone/>
            </a:pPr>
            <a:r>
              <a:rPr lang="en-US" dirty="0"/>
              <a:t>If you compare the 1999 simulation map with the 1999 reference map, then:</a:t>
            </a:r>
          </a:p>
          <a:p>
            <a:pPr marL="514350" indent="-514350">
              <a:buFont typeface="+mj-lt"/>
              <a:buAutoNum type="arabicPeriod"/>
            </a:pPr>
            <a:r>
              <a:rPr lang="en-US" dirty="0"/>
              <a:t>Will you be able to see the reference change during 1985-1999?</a:t>
            </a:r>
          </a:p>
          <a:p>
            <a:pPr marL="514350" indent="-514350">
              <a:buFont typeface="+mj-lt"/>
              <a:buAutoNum type="arabicPeriod"/>
            </a:pPr>
            <a:r>
              <a:rPr lang="en-US" dirty="0"/>
              <a:t>Will you be able to see the simulated change during 1985-1999?</a:t>
            </a:r>
          </a:p>
          <a:p>
            <a:pPr marL="0" indent="0">
              <a:buNone/>
            </a:pPr>
            <a:endParaRPr lang="en-US" dirty="0"/>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2782186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Reference 1999</a:t>
            </a:r>
          </a:p>
        </p:txBody>
      </p:sp>
      <p:pic>
        <p:nvPicPr>
          <p:cNvPr id="5" name="Content Placeholder 4"/>
          <p:cNvPicPr>
            <a:picLocks noGrp="1" noChangeAspect="1"/>
          </p:cNvPicPr>
          <p:nvPr>
            <p:ph idx="1"/>
          </p:nvPr>
        </p:nvPicPr>
        <p:blipFill>
          <a:blip r:embed="rId2"/>
          <a:stretch>
            <a:fillRect/>
          </a:stretch>
        </p:blipFill>
        <p:spPr>
          <a:xfrm>
            <a:off x="2483318" y="743609"/>
            <a:ext cx="6930189" cy="5982737"/>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311397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3050</TotalTime>
  <Words>1373</Words>
  <Application>Microsoft Office PowerPoint</Application>
  <PresentationFormat>Widescreen</PresentationFormat>
  <Paragraphs>99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Agenda for GEOG260/360 GIS &amp; Land Change Models</vt:lpstr>
      <vt:lpstr>Modeling Vocabulary</vt:lpstr>
      <vt:lpstr>Is Geomod a Deductive or Inductive Model?</vt:lpstr>
      <vt:lpstr>Is Geomod a Deductive or Inductive Model?</vt:lpstr>
      <vt:lpstr>Is Geomod a verified model? Is Geomod a valid model?</vt:lpstr>
      <vt:lpstr>Is Geomod a verified model? Is Geomod a valid model?</vt:lpstr>
      <vt:lpstr>How should we assess validation, given the following?</vt:lpstr>
      <vt:lpstr>How should we perform validation?</vt:lpstr>
      <vt:lpstr>Reference 1999</vt:lpstr>
      <vt:lpstr>Simulated 1999 Run 1 is 93.1 % correct</vt:lpstr>
      <vt:lpstr>Simulated 1999 Run 2 is 93.3 % correct</vt:lpstr>
      <vt:lpstr>Reference 1985 is 96 % correct, why?</vt:lpstr>
      <vt:lpstr>Use three map CROSSTAB</vt:lpstr>
      <vt:lpstr>Edit the legend and colors</vt:lpstr>
      <vt:lpstr>Which color(s) are the simulated change?  Which color(s) are the actual change?  Why are False Alarms larger than Misses?  What is the result of this run’s validation?  What is the result of Geomod’s verification? </vt:lpstr>
      <vt:lpstr>Which color(s) are the simulated change? Yellow and Red, meaning False Alarms and Hits.  Which color(s) are the actual change? Green, Blue, and Red, meaning Actual Built Loss, Misses, and Hits. Why are False Alarms larger than Misses? The size of extrapolated change is larger than the size of actual change. What is the result of this run’s validation? Hits are fewer than the sum of False Alarms and Misses. What is the result of Geomod’s verification? Geomod performed as advertised.</vt:lpstr>
      <vt:lpstr>False Alarms and Misses are validation errors. Run1 specified the quantity and the allocation.  Is the incorrect quantity or incorrect allocation responsible for most of the error? </vt:lpstr>
      <vt:lpstr>False Alarms and Misses are validation errors. Run1 specified the quantity and the allocation.  Is the incorrect quantity or incorrect allocation responsible for most of the error? Quantity error = |2787 - 2511| = 276 &lt; 5022 = (2787 + 2511) – 276 = Allocation error.</vt:lpstr>
      <vt:lpstr>A major source of improper validation is QGIS https://wiki.gis-lab.info/w/Landscape_change_analysis_with_MOLUSCE_-_methods_and_algorithms#Validation An example is https://www.mdpi.com/2073-4441/13/16/2286</vt:lpstr>
      <vt:lpstr>A major source of improper validation is QGIS https://wiki.gis-lab.info/w/Landscape_change_analysis_with_MOLUSCE_-_methods_and_algorithms#Validation An example is https://www.mdpi.com/2073-4441/13/16/2286</vt:lpstr>
      <vt:lpstr>Assignment 3</vt:lpstr>
      <vt:lpstr>TOC curve for Assignment 3</vt:lpstr>
      <vt:lpstr>Assignment 3</vt:lpstr>
      <vt:lpstr>Assignment 3</vt:lpstr>
      <vt:lpstr>Assignment 3</vt:lpstr>
      <vt:lpstr>Assignment 3</vt:lpstr>
      <vt:lpstr>Assignment 3</vt:lpstr>
      <vt:lpstr>Assignment 3 Run 1</vt:lpstr>
      <vt:lpstr>Assignment 3</vt:lpstr>
      <vt:lpstr>Assignment 3 Save Prefix and GMD file as assign3run2</vt:lpstr>
      <vt:lpstr>Assignment 3</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446</cp:revision>
  <dcterms:created xsi:type="dcterms:W3CDTF">2019-08-14T08:35:27Z</dcterms:created>
  <dcterms:modified xsi:type="dcterms:W3CDTF">2023-09-21T15:02:40Z</dcterms:modified>
</cp:coreProperties>
</file>